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5" autoAdjust="0"/>
  </p:normalViewPr>
  <p:slideViewPr>
    <p:cSldViewPr>
      <p:cViewPr varScale="1">
        <p:scale>
          <a:sx n="84" d="100"/>
          <a:sy n="84" d="100"/>
        </p:scale>
        <p:origin x="-72"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FF1ACA9-C567-458C-85D0-B0D69BC027BF}" type="slidenum">
              <a:rPr lang="es-ES" smtClean="0"/>
              <a:t>‹#›</a:t>
            </a:fld>
            <a:endParaRPr lang="es-E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FF1ACA9-C567-458C-85D0-B0D69BC027BF}" type="slidenum">
              <a:rPr lang="es-ES" smtClean="0"/>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FF1ACA9-C567-458C-85D0-B0D69BC027BF}" type="slidenum">
              <a:rPr lang="es-ES" smtClean="0"/>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FF1ACA9-C567-458C-85D0-B0D69BC027BF}" type="slidenum">
              <a:rPr lang="es-ES" smtClean="0"/>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FF1ACA9-C567-458C-85D0-B0D69BC027BF}" type="slidenum">
              <a:rPr lang="es-ES" smtClean="0"/>
              <a:t>‹#›</a:t>
            </a:fld>
            <a:endParaRPr lang="es-E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FF1ACA9-C567-458C-85D0-B0D69BC027BF}" type="slidenum">
              <a:rPr lang="es-ES" smtClean="0"/>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3FF1ACA9-C567-458C-85D0-B0D69BC027BF}" type="slidenum">
              <a:rPr lang="es-ES" smtClean="0"/>
              <a:t>‹#›</a:t>
            </a:fld>
            <a:endParaRPr lang="es-E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3FF1ACA9-C567-458C-85D0-B0D69BC027BF}" type="slidenum">
              <a:rPr lang="es-ES" smtClean="0"/>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3FF1ACA9-C567-458C-85D0-B0D69BC027BF}" type="slidenum">
              <a:rPr lang="es-ES" smtClean="0"/>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FF1ACA9-C567-458C-85D0-B0D69BC027BF}" type="slidenum">
              <a:rPr lang="es-ES" smtClean="0"/>
              <a:t>‹#›</a:t>
            </a:fld>
            <a:endParaRPr lang="es-E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378EF-421C-42B0-BD76-815E0F4133B8}" type="datetimeFigureOut">
              <a:rPr lang="es-ES" smtClean="0"/>
              <a:t>01/03/2016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FF1ACA9-C567-458C-85D0-B0D69BC027BF}" type="slidenum">
              <a:rPr lang="es-ES" smtClean="0"/>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B6378EF-421C-42B0-BD76-815E0F4133B8}" type="datetimeFigureOut">
              <a:rPr lang="es-ES" smtClean="0"/>
              <a:t>01/03/2016</a:t>
            </a:fld>
            <a:endParaRPr lang="es-E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E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FF1ACA9-C567-458C-85D0-B0D69BC027BF}" type="slidenum">
              <a:rPr lang="es-ES" smtClean="0"/>
              <a:t>‹#›</a:t>
            </a:fld>
            <a:endParaRPr lang="es-E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24200"/>
            <a:ext cx="7543800" cy="1524000"/>
          </a:xfrm>
        </p:spPr>
        <p:txBody>
          <a:bodyPr/>
          <a:lstStyle/>
          <a:p>
            <a:pPr algn="ctr"/>
            <a:r>
              <a:rPr lang="es-ES" sz="4800" dirty="0" smtClean="0"/>
              <a:t>El “BOOM de la Literatura Hispanoamericana”</a:t>
            </a:r>
            <a:endParaRPr lang="es-ES" sz="4800" dirty="0"/>
          </a:p>
        </p:txBody>
      </p:sp>
      <p:sp>
        <p:nvSpPr>
          <p:cNvPr id="3" name="Subtitle 2"/>
          <p:cNvSpPr>
            <a:spLocks noGrp="1"/>
          </p:cNvSpPr>
          <p:nvPr>
            <p:ph type="subTitle" idx="1"/>
          </p:nvPr>
        </p:nvSpPr>
        <p:spPr/>
        <p:txBody>
          <a:bodyPr>
            <a:normAutofit lnSpcReduction="10000"/>
          </a:bodyPr>
          <a:lstStyle/>
          <a:p>
            <a:pPr algn="ctr"/>
            <a:r>
              <a:rPr lang="es-ES" dirty="0" smtClean="0"/>
              <a:t>Spanish</a:t>
            </a:r>
            <a:r>
              <a:rPr lang="es-ES" dirty="0" smtClean="0"/>
              <a:t> AP </a:t>
            </a:r>
            <a:r>
              <a:rPr lang="es-ES" dirty="0" smtClean="0"/>
              <a:t>Literature</a:t>
            </a:r>
            <a:endParaRPr lang="es-ES" dirty="0" smtClean="0"/>
          </a:p>
          <a:p>
            <a:pPr algn="ctr"/>
            <a:r>
              <a:rPr lang="es-ES" dirty="0" smtClean="0"/>
              <a:t>Profesora LLAPUR  G. Holmes </a:t>
            </a:r>
            <a:r>
              <a:rPr lang="es-ES" dirty="0" smtClean="0"/>
              <a:t>Braddock</a:t>
            </a:r>
            <a:r>
              <a:rPr lang="es-ES" dirty="0" smtClean="0"/>
              <a:t> Sr.</a:t>
            </a:r>
            <a:endParaRPr lang="es-ES" dirty="0"/>
          </a:p>
        </p:txBody>
      </p:sp>
      <p:pic>
        <p:nvPicPr>
          <p:cNvPr id="1028" name="Picture 4" descr="C:\Users\221162\AppData\Local\Microsoft\Windows\Temporary Internet Files\Content.IE5\C20FGH4G\BOO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52400"/>
            <a:ext cx="3094463" cy="246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0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52400"/>
            <a:ext cx="7543800" cy="3886200"/>
          </a:xfrm>
        </p:spPr>
        <p:txBody>
          <a:bodyPr/>
          <a:lstStyle/>
          <a:p>
            <a:pPr marL="0" indent="0">
              <a:buNone/>
            </a:pPr>
            <a:r>
              <a:rPr lang="es-ES" dirty="0"/>
              <a:t>El término boom latinoamericano o "nueva novela" se refiere un afloramiento de novelas de gran calidad literaria, originalidad y éxito editorial que aparecieron en América Latina durante las décadas de 1960 y 1970. </a:t>
            </a:r>
            <a:endParaRPr lang="es-ES" dirty="0" smtClean="0"/>
          </a:p>
          <a:p>
            <a:pPr marL="0" indent="0">
              <a:buNone/>
            </a:pPr>
            <a:r>
              <a:rPr lang="es-ES" dirty="0" smtClean="0"/>
              <a:t>Grandes exponentes de este boom han sido: Juan Rulfo y Carlos Fuentes de México, Gabriel García Márquez de Colombia, Jorge Luis Borges, Osvaldo </a:t>
            </a:r>
            <a:r>
              <a:rPr lang="es-ES" dirty="0" smtClean="0"/>
              <a:t>Dragun</a:t>
            </a:r>
            <a:r>
              <a:rPr lang="es-ES" dirty="0" smtClean="0"/>
              <a:t>  y Julio Cortázar de Argentina.</a:t>
            </a:r>
            <a:endParaRPr lang="es-E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556" y="3733800"/>
            <a:ext cx="1490663" cy="2286000"/>
          </a:xfrm>
          <a:prstGeom prst="rect">
            <a:avLst/>
          </a:prstGeom>
        </p:spPr>
      </p:pic>
      <p:pic>
        <p:nvPicPr>
          <p:cNvPr id="2051" name="Picture 3" descr="C:\Users\221162\AppData\Local\Microsoft\Windows\Temporary Internet Files\Content.IE5\VNW374TQ\mexico-clip-art-mexico_flag[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534025"/>
            <a:ext cx="1369329"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173" y="4143198"/>
            <a:ext cx="1752600" cy="10953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3609798"/>
            <a:ext cx="1603747" cy="2410002"/>
          </a:xfrm>
          <a:prstGeom prst="rect">
            <a:avLst/>
          </a:prstGeom>
        </p:spPr>
      </p:pic>
      <p:pic>
        <p:nvPicPr>
          <p:cNvPr id="2052" name="Picture 4" descr="C:\Users\221162\AppData\Local\Microsoft\Windows\Temporary Internet Files\Content.IE5\N1MK19YK\borge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806" y="3609798"/>
            <a:ext cx="1589189" cy="23988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221162\AppData\Local\Microsoft\Windows\Temporary Internet Files\Content.IE5\TXGOR4NY\Cortazar-_joven_monumental[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514814"/>
            <a:ext cx="1528238" cy="1374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400" y="5029200"/>
            <a:ext cx="1676400" cy="1676400"/>
          </a:xfrm>
          <a:prstGeom prst="rect">
            <a:avLst/>
          </a:prstGeom>
        </p:spPr>
      </p:pic>
    </p:spTree>
    <p:extLst>
      <p:ext uri="{BB962C8B-B14F-4D97-AF65-F5344CB8AC3E}">
        <p14:creationId xmlns:p14="http://schemas.microsoft.com/office/powerpoint/2010/main" val="226498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848600" cy="3810000"/>
          </a:xfrm>
        </p:spPr>
        <p:txBody>
          <a:bodyPr>
            <a:noAutofit/>
          </a:bodyPr>
          <a:lstStyle/>
          <a:p>
            <a:pPr algn="ctr"/>
            <a:r>
              <a:rPr lang="es-ES" sz="2400" b="1" i="1" dirty="0">
                <a:latin typeface="+mn-lt"/>
              </a:rPr>
              <a:t>Contexto histórico</a:t>
            </a:r>
            <a:br>
              <a:rPr lang="es-ES" sz="2400" b="1" i="1" dirty="0">
                <a:latin typeface="+mn-lt"/>
              </a:rPr>
            </a:br>
            <a:r>
              <a:rPr lang="es-ES" sz="2400" b="1" i="1" dirty="0">
                <a:latin typeface="+mn-lt"/>
              </a:rPr>
              <a:t/>
            </a:r>
            <a:br>
              <a:rPr lang="es-ES" sz="2400" b="1" i="1" dirty="0">
                <a:latin typeface="+mn-lt"/>
              </a:rPr>
            </a:br>
            <a:r>
              <a:rPr lang="es-ES" sz="2400" b="1" i="1" dirty="0">
                <a:latin typeface="+mn-lt"/>
              </a:rPr>
              <a:t>El movimiento surgió en una época de turbulencia política en los países latinoamericanos. </a:t>
            </a:r>
            <a:r>
              <a:rPr lang="es-ES" sz="2400" b="1" i="1" dirty="0" smtClean="0">
                <a:latin typeface="+mn-lt"/>
              </a:rPr>
              <a:t/>
            </a:r>
            <a:br>
              <a:rPr lang="es-ES" sz="2400" b="1" i="1" dirty="0" smtClean="0">
                <a:latin typeface="+mn-lt"/>
              </a:rPr>
            </a:br>
            <a:r>
              <a:rPr lang="es-ES" sz="2400" b="1" i="1" dirty="0" smtClean="0">
                <a:latin typeface="+mn-lt"/>
              </a:rPr>
              <a:t>Al </a:t>
            </a:r>
            <a:r>
              <a:rPr lang="es-ES" sz="2400" b="1" i="1" dirty="0">
                <a:latin typeface="+mn-lt"/>
              </a:rPr>
              <a:t>principio de los 60, varios escritores simpatizaban con la revolución cubana de 1959, ya que simbolizaba la autonomía política y cultural de América Latina frente al poder de los Estados Unidos. Por eso, no es de extrañar que la denuncia social está muy presente en las novelas de boom, pero es menos explícita que en obras de años anteriores y se entremezcla con los problemas existenciales del hombre.</a:t>
            </a:r>
          </a:p>
        </p:txBody>
      </p:sp>
      <p:pic>
        <p:nvPicPr>
          <p:cNvPr id="3074" name="Picture 2" descr="C:\Users\221162\AppData\Local\Microsoft\Windows\Temporary Internet Files\Content.IE5\N1MK19YK\wh_cuban_missil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648200"/>
            <a:ext cx="3695700" cy="209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8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553200" cy="2677656"/>
          </a:xfrm>
          <a:prstGeom prst="rect">
            <a:avLst/>
          </a:prstGeom>
        </p:spPr>
        <p:txBody>
          <a:bodyPr wrap="square">
            <a:spAutoFit/>
          </a:bodyPr>
          <a:lstStyle/>
          <a:p>
            <a:r>
              <a:rPr lang="es-ES" sz="2800" dirty="0" smtClean="0"/>
              <a:t>En la década del 70, el panorama político de la región se deterioró cuando surgieron dictaduras militares y el régimen de Castro restringió la libertad de expresión, y como consecuencia, perdió el apoyo de algunos escritores</a:t>
            </a:r>
            <a:endParaRPr lang="es-ES" sz="2800" dirty="0"/>
          </a:p>
        </p:txBody>
      </p:sp>
      <p:pic>
        <p:nvPicPr>
          <p:cNvPr id="4099" name="Picture 3" descr="C:\Users\221162\AppData\Local\Microsoft\Windows\Temporary Internet Files\Content.IE5\9LO8PHIJ\Cuba_FidelCastro-21julio-aniversar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968" y="3124200"/>
            <a:ext cx="2340864" cy="31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1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05800" cy="4524315"/>
          </a:xfrm>
          <a:prstGeom prst="rect">
            <a:avLst/>
          </a:prstGeom>
        </p:spPr>
        <p:txBody>
          <a:bodyPr wrap="square">
            <a:spAutoFit/>
          </a:bodyPr>
          <a:lstStyle/>
          <a:p>
            <a:pPr algn="ctr"/>
            <a:r>
              <a:rPr lang="es-ES" sz="2400" b="1" i="1" dirty="0" smtClean="0"/>
              <a:t>Características</a:t>
            </a:r>
          </a:p>
          <a:p>
            <a:endParaRPr lang="es-ES" sz="2400" dirty="0" smtClean="0"/>
          </a:p>
          <a:p>
            <a:pPr marL="457200" indent="-457200">
              <a:buFont typeface="+mj-lt"/>
              <a:buAutoNum type="arabicPeriod"/>
            </a:pPr>
            <a:r>
              <a:rPr lang="es-ES" sz="2400" dirty="0" smtClean="0"/>
              <a:t>Monólogo interior</a:t>
            </a:r>
          </a:p>
          <a:p>
            <a:pPr marL="457200" indent="-457200">
              <a:buFont typeface="+mj-lt"/>
              <a:buAutoNum type="arabicPeriod"/>
            </a:pPr>
            <a:r>
              <a:rPr lang="es-ES" sz="2400" dirty="0" smtClean="0"/>
              <a:t>Renovación del lenguaje y neologismos</a:t>
            </a:r>
          </a:p>
          <a:p>
            <a:pPr marL="457200" indent="-457200">
              <a:buFont typeface="+mj-lt"/>
              <a:buAutoNum type="arabicPeriod"/>
            </a:pPr>
            <a:r>
              <a:rPr lang="es-ES" sz="2400" dirty="0" smtClean="0"/>
              <a:t>Distanciamiento del Realismo</a:t>
            </a:r>
          </a:p>
          <a:p>
            <a:pPr marL="457200" indent="-457200">
              <a:buFont typeface="+mj-lt"/>
              <a:buAutoNum type="arabicPeriod"/>
            </a:pPr>
            <a:r>
              <a:rPr lang="es-ES" sz="2400" dirty="0" smtClean="0"/>
              <a:t>Cultivo del realismo mágico</a:t>
            </a:r>
          </a:p>
          <a:p>
            <a:pPr marL="457200" indent="-457200">
              <a:buFont typeface="+mj-lt"/>
              <a:buAutoNum type="arabicPeriod"/>
            </a:pPr>
            <a:r>
              <a:rPr lang="es-ES" sz="2400" dirty="0" smtClean="0"/>
              <a:t>Abundancia de todo lo onírico, mítico, simbólico e irracional</a:t>
            </a:r>
          </a:p>
          <a:p>
            <a:pPr marL="457200" indent="-457200">
              <a:buFont typeface="+mj-lt"/>
              <a:buAutoNum type="arabicPeriod"/>
            </a:pPr>
            <a:r>
              <a:rPr lang="es-ES" sz="2400" dirty="0" smtClean="0"/>
              <a:t>El mundo urbano reemplaza el escenario rural que prevalecía en la novela indigenista</a:t>
            </a:r>
          </a:p>
          <a:p>
            <a:pPr marL="457200" indent="-457200">
              <a:buFont typeface="+mj-lt"/>
              <a:buAutoNum type="arabicPeriod"/>
            </a:pPr>
            <a:r>
              <a:rPr lang="es-ES" sz="2400" dirty="0" smtClean="0"/>
              <a:t>Experimentalismo</a:t>
            </a:r>
          </a:p>
          <a:p>
            <a:pPr marL="457200" indent="-457200">
              <a:buFont typeface="+mj-lt"/>
              <a:buAutoNum type="arabicPeriod"/>
            </a:pPr>
            <a:r>
              <a:rPr lang="es-ES" sz="2400" dirty="0" smtClean="0"/>
              <a:t>Denuncia social y preocupaciones existencialistas</a:t>
            </a:r>
          </a:p>
          <a:p>
            <a:pPr marL="457200" indent="-457200">
              <a:buFont typeface="+mj-lt"/>
              <a:buAutoNum type="arabicPeriod"/>
            </a:pPr>
            <a:r>
              <a:rPr lang="es-ES" sz="2400" dirty="0" err="1" smtClean="0"/>
              <a:t>Anacronías</a:t>
            </a:r>
            <a:r>
              <a:rPr lang="es-ES" sz="2400" dirty="0" smtClean="0"/>
              <a:t> y la influencia del cine (</a:t>
            </a:r>
            <a:r>
              <a:rPr lang="es-ES" sz="2400" dirty="0" err="1" smtClean="0"/>
              <a:t>analepsis</a:t>
            </a:r>
            <a:r>
              <a:rPr lang="es-ES" sz="2400" dirty="0" smtClean="0"/>
              <a:t>, prolepsis, etc.)</a:t>
            </a:r>
            <a:endParaRPr lang="es-ES" sz="2400" dirty="0"/>
          </a:p>
        </p:txBody>
      </p:sp>
    </p:spTree>
    <p:extLst>
      <p:ext uri="{BB962C8B-B14F-4D97-AF65-F5344CB8AC3E}">
        <p14:creationId xmlns:p14="http://schemas.microsoft.com/office/powerpoint/2010/main" val="185671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5715000" cy="2862322"/>
          </a:xfrm>
          <a:prstGeom prst="rect">
            <a:avLst/>
          </a:prstGeom>
        </p:spPr>
        <p:txBody>
          <a:bodyPr wrap="square">
            <a:spAutoFit/>
          </a:bodyPr>
          <a:lstStyle/>
          <a:p>
            <a:pPr algn="ctr"/>
            <a:r>
              <a:rPr lang="es-ES" sz="3600" b="1" i="1" dirty="0" smtClean="0"/>
              <a:t>Temas</a:t>
            </a:r>
          </a:p>
          <a:p>
            <a:endParaRPr lang="es-ES" sz="3600" dirty="0" smtClean="0"/>
          </a:p>
          <a:p>
            <a:r>
              <a:rPr lang="es-ES" sz="3600" dirty="0" smtClean="0"/>
              <a:t>Histórico-social</a:t>
            </a:r>
          </a:p>
          <a:p>
            <a:r>
              <a:rPr lang="es-ES" sz="3600" dirty="0" smtClean="0"/>
              <a:t>Crítica de valores burgueses</a:t>
            </a:r>
          </a:p>
          <a:p>
            <a:r>
              <a:rPr lang="es-ES" sz="3600" dirty="0" smtClean="0"/>
              <a:t>Novelas de dictador</a:t>
            </a:r>
            <a:endParaRPr lang="es-ES" sz="3600" dirty="0"/>
          </a:p>
        </p:txBody>
      </p:sp>
      <p:pic>
        <p:nvPicPr>
          <p:cNvPr id="5122" name="Picture 2" descr="C:\Users\221162\AppData\Local\Microsoft\Windows\Temporary Internet Files\Content.IE5\3JDHTPHC\54aniversar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218" y="3745089"/>
            <a:ext cx="2590800" cy="198455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221162\AppData\Local\Microsoft\Windows\Temporary Internet Files\Content.IE5\N1MK19YK\maninprofi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4196" y="728722"/>
            <a:ext cx="2492306" cy="533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221162\AppData\Local\Microsoft\Windows\Temporary Internet Files\Content.IE5\6YXSAPBW\782px-1880s-fashions-over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637518"/>
            <a:ext cx="2866934" cy="219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7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05800" cy="5386090"/>
          </a:xfrm>
          <a:prstGeom prst="rect">
            <a:avLst/>
          </a:prstGeom>
        </p:spPr>
        <p:txBody>
          <a:bodyPr wrap="square">
            <a:spAutoFit/>
          </a:bodyPr>
          <a:lstStyle/>
          <a:p>
            <a:pPr algn="ctr"/>
            <a:r>
              <a:rPr lang="es-ES" sz="3200" b="1" i="1" dirty="0" smtClean="0"/>
              <a:t>    REALISMIO MAGICO</a:t>
            </a:r>
          </a:p>
          <a:p>
            <a:pPr algn="ctr"/>
            <a:endParaRPr lang="es-ES" sz="3200" b="1" i="1" dirty="0" smtClean="0"/>
          </a:p>
          <a:p>
            <a:r>
              <a:rPr lang="es-ES" sz="2800" dirty="0" smtClean="0"/>
              <a:t>El </a:t>
            </a:r>
            <a:r>
              <a:rPr lang="es-ES" sz="2800" b="1" dirty="0" smtClean="0">
                <a:solidFill>
                  <a:srgbClr val="FF0000"/>
                </a:solidFill>
              </a:rPr>
              <a:t>realismo mágico</a:t>
            </a:r>
            <a:r>
              <a:rPr lang="es-ES" sz="2800" dirty="0" smtClean="0"/>
              <a:t> es una corriente literaria de mediados del siglo XX que se caracteriza por la </a:t>
            </a:r>
            <a:r>
              <a:rPr lang="es-ES" sz="2800" b="1" i="1" dirty="0" smtClean="0"/>
              <a:t>narración de hechos insólitos, fantásticos e irracionales en un contexto realista.</a:t>
            </a:r>
          </a:p>
          <a:p>
            <a:r>
              <a:rPr lang="es-ES" sz="2800" dirty="0" smtClean="0"/>
              <a:t>En el realismo mágico confluyen la influencia del psicoanálisis y del surrealismo europeo, que hacen hincapié en los sueños, el inconsciente y el irracionalismo, y la influencia de las culturas indígenas precolombinas con su tradición de leyendas y mitos en los que se producen hechos fantásticos.</a:t>
            </a:r>
            <a:endParaRPr lang="es-ES" sz="2800" dirty="0"/>
          </a:p>
        </p:txBody>
      </p:sp>
    </p:spTree>
    <p:extLst>
      <p:ext uri="{BB962C8B-B14F-4D97-AF65-F5344CB8AC3E}">
        <p14:creationId xmlns:p14="http://schemas.microsoft.com/office/powerpoint/2010/main" val="185841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7924800" cy="3416320"/>
          </a:xfrm>
          <a:prstGeom prst="rect">
            <a:avLst/>
          </a:prstGeom>
        </p:spPr>
        <p:txBody>
          <a:bodyPr wrap="square">
            <a:spAutoFit/>
          </a:bodyPr>
          <a:lstStyle/>
          <a:p>
            <a:r>
              <a:rPr lang="es-ES" sz="2400" dirty="0" smtClean="0"/>
              <a:t>Este movimiento surge tras una época imperada por el realismo, regionalismo, indigenismo y literatura de protesta, aunque en las obras de realismo mágico aún perviven ciertas características de estas tendencias anteriores.</a:t>
            </a:r>
          </a:p>
          <a:p>
            <a:r>
              <a:rPr lang="es-ES" sz="2400" dirty="0" smtClean="0"/>
              <a:t> Por ejemplo, se halla denuncia social en </a:t>
            </a:r>
            <a:r>
              <a:rPr lang="es-ES" sz="2400" b="1" i="1" dirty="0" smtClean="0"/>
              <a:t>Cien años de soledad </a:t>
            </a:r>
            <a:r>
              <a:rPr lang="es-ES" sz="2400" dirty="0" smtClean="0"/>
              <a:t>(1967), novela de Gabriel García Márquez que generalmente se considera la obra emblemática de esta corriente. </a:t>
            </a:r>
          </a:p>
          <a:p>
            <a:r>
              <a:rPr lang="es-ES" sz="2400" dirty="0" smtClean="0"/>
              <a:t>Otros escritores importantes del realismo mágico son  Jorge Luis Borges, Juan Rulfo, Julio Cortázar y Carlos Fuentes.</a:t>
            </a:r>
            <a:endParaRPr lang="es-ES" sz="2400" dirty="0"/>
          </a:p>
        </p:txBody>
      </p:sp>
    </p:spTree>
    <p:extLst>
      <p:ext uri="{BB962C8B-B14F-4D97-AF65-F5344CB8AC3E}">
        <p14:creationId xmlns:p14="http://schemas.microsoft.com/office/powerpoint/2010/main" val="1807293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230</TotalTime>
  <Words>368</Words>
  <Application>Microsoft Office PowerPoint</Application>
  <PresentationFormat>On-screen Show (4:3)</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El “BOOM de la Literatura Hispanoamericana”</vt:lpstr>
      <vt:lpstr>PowerPoint Presentation</vt:lpstr>
      <vt:lpstr>Contexto histórico  El movimiento surgió en una época de turbulencia política en los países latinoamericanos.  Al principio de los 60, varios escritores simpatizaban con la revolución cubana de 1959, ya que simbolizaba la autonomía política y cultural de América Latina frente al poder de los Estados Unidos. Por eso, no es de extrañar que la denuncia social está muy presente en las novelas de boom, pero es menos explícita que en obras de años anteriores y se entremezcla con los problemas existenciales del hombre.</vt:lpstr>
      <vt:lpstr>PowerPoint Presentation</vt:lpstr>
      <vt:lpstr>PowerPoint Presentation</vt:lpstr>
      <vt:lpstr>PowerPoint Presentation</vt:lpstr>
      <vt:lpstr>PowerPoint Presentation</vt:lpstr>
      <vt:lpstr>PowerPoint Presentation</vt:lpstr>
    </vt:vector>
  </TitlesOfParts>
  <Company>M-DCPS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“BOOM de la Literatura Hispanoamericana”</dc:title>
  <dc:creator>Llapur, Ileana</dc:creator>
  <cp:lastModifiedBy>Llapur, Ileana</cp:lastModifiedBy>
  <cp:revision>6</cp:revision>
  <dcterms:created xsi:type="dcterms:W3CDTF">2016-03-01T15:15:59Z</dcterms:created>
  <dcterms:modified xsi:type="dcterms:W3CDTF">2016-03-01T19:06:59Z</dcterms:modified>
</cp:coreProperties>
</file>